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16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5" r:id="rId14"/>
    <p:sldId id="280" r:id="rId15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/>
              <a:t>Przedsiębiorczość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Podejmowanie działalności pozarolniczej gospodarczej </a:t>
            </a: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na terenie LGD KOLD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Kuślin, 24.03.2025r.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Danuta Grześkowiak- 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496" y="4869160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46449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2.1. Tworzenie i rozwój przedsiębiorstw na terenie LGD KOLD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wsparcie dla rozpoczęcia działalności gospodarczej i rozwoju firm, szczególnie  nakierowane na: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  przetwórstwo lokalne,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Usługi turystyczne, rekreacyjne, rehabilitacyjne, zdrowotne, „zielone miejsca pracy”,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Usługi związane z nowymi technologiami i komunikatorami oraz promocją regionu,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punkty informacyjne, wydawnictwa, portale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( na dzień dzisiejsz</a:t>
            </a: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y) 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sz="1800" b="1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23.06-06.07.2025</a:t>
            </a:r>
            <a:endParaRPr lang="pl-PL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30.1</a:t>
            </a: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2026r. </a:t>
            </a:r>
          </a:p>
          <a:p>
            <a:r>
              <a:rPr lang="pl-PL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 podejmowanie działalności gospodarczej      150 000 € =  ok.   747 000  PLN 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pomocy: podejmowanie działalności gospodarczej 50 000 - 150 000 PLN </a:t>
            </a:r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400" dirty="0"/>
              <a:t>Beneficjenci:</a:t>
            </a:r>
          </a:p>
          <a:p>
            <a:pPr>
              <a:buFontTx/>
              <a:buChar char="-"/>
            </a:pPr>
            <a:r>
              <a:rPr lang="pl-PL" sz="2400" dirty="0"/>
              <a:t>osoby fizyczne</a:t>
            </a:r>
          </a:p>
          <a:p>
            <a:pPr>
              <a:buFontTx/>
              <a:buChar char="-"/>
            </a:pPr>
            <a:r>
              <a:rPr lang="pl-PL" sz="2400" dirty="0"/>
              <a:t>podjęcie we własnym imieniu działalności</a:t>
            </a:r>
          </a:p>
          <a:p>
            <a:pPr>
              <a:buFontTx/>
              <a:buChar char="-"/>
            </a:pPr>
            <a:r>
              <a:rPr lang="pl-PL" sz="2400" dirty="0"/>
              <a:t>miejsce zamieszkania na obszarze objętym LSR od co najmniej roku ( należy przedstawić zaświadczenie z UG o zameldowaniu na pobyt stały lub czasowy  – ważne 3 mies. przed złożeniem wniosku.)</a:t>
            </a:r>
          </a:p>
          <a:p>
            <a:pPr>
              <a:buFontTx/>
              <a:buChar char="-"/>
            </a:pPr>
            <a:r>
              <a:rPr lang="pl-PL" sz="2400" dirty="0"/>
              <a:t> rok przed złożeniem wniosku nie prowadził działalności gospodarczej </a:t>
            </a:r>
          </a:p>
          <a:p>
            <a:pPr>
              <a:buFontTx/>
              <a:buChar char="-"/>
            </a:pPr>
            <a:r>
              <a:rPr lang="pl-PL" sz="2400" dirty="0"/>
              <a:t> wnioskodawca nie otrzymał pomocy na podejmowanie działalności gospodarczej w PROW 2014-2020	`	</a:t>
            </a:r>
          </a:p>
          <a:p>
            <a:pPr>
              <a:buFontTx/>
              <a:buChar char="-"/>
            </a:pPr>
            <a:r>
              <a:rPr lang="pl-PL" sz="2400" dirty="0"/>
              <a:t>Preferencje dla osób określonych w LSR jako osoby będące w niekorzystnej sytuacji. (</a:t>
            </a:r>
            <a:r>
              <a:rPr lang="pl-PL" sz="2400" dirty="0">
                <a:solidFill>
                  <a:srgbClr val="FF0000"/>
                </a:solidFill>
              </a:rPr>
              <a:t>kobiety</a:t>
            </a:r>
            <a:r>
              <a:rPr lang="pl-PL" sz="2400" dirty="0"/>
              <a:t>-  wnioskodawca lub opisanie wniosku kierowanego do </a:t>
            </a:r>
            <a:r>
              <a:rPr lang="pl-PL" sz="2400" dirty="0" err="1"/>
              <a:t>ww</a:t>
            </a:r>
            <a:r>
              <a:rPr lang="pl-PL" sz="2400" dirty="0"/>
              <a:t> osób)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960" y="5794916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400" dirty="0"/>
              <a:t>Kwota pomocy w formie płatności ryczałtowej ustalana jest na podstawie projektu budżetu</a:t>
            </a:r>
          </a:p>
          <a:p>
            <a:r>
              <a:rPr lang="pl-PL" sz="2400" dirty="0"/>
              <a:t> </a:t>
            </a:r>
            <a:r>
              <a:rPr lang="pl-PL" sz="2000" dirty="0"/>
              <a:t>działalność zgodna z celami LSR; </a:t>
            </a:r>
          </a:p>
          <a:p>
            <a:r>
              <a:rPr lang="pl-PL" sz="2000" dirty="0"/>
              <a:t> jest uzasadniona ekonomicznie, co potwierdza przedłożony uproszczony biznesplan, </a:t>
            </a:r>
          </a:p>
          <a:p>
            <a:r>
              <a:rPr lang="pl-PL" sz="2000" dirty="0"/>
              <a:t>Biznesplan jest racjonalny i uzasadniony zakresem operacji:</a:t>
            </a:r>
          </a:p>
          <a:p>
            <a:pPr marL="0" indent="0">
              <a:buNone/>
            </a:pPr>
            <a:r>
              <a:rPr lang="pl-PL" sz="2000" dirty="0"/>
              <a:t>     - wskazany cel , ilość i wartość sprzedaży towarów lub usług,</a:t>
            </a:r>
          </a:p>
          <a:p>
            <a:pPr marL="0" indent="0">
              <a:buNone/>
            </a:pPr>
            <a:r>
              <a:rPr lang="pl-PL" sz="2000" dirty="0"/>
              <a:t>     - wskazany zakres działań- rzeczowy i nakłady finansowe,</a:t>
            </a:r>
          </a:p>
          <a:p>
            <a:pPr marL="0" indent="0">
              <a:buNone/>
            </a:pPr>
            <a:r>
              <a:rPr lang="pl-PL" sz="2000" dirty="0"/>
              <a:t>     -  informacja o posiadanych zasobach,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A1502F-10C7-42A8-A992-75812267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D3026E-1E03-905A-308D-4B6A59118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- operacja zakłada osiągnięcie </a:t>
            </a:r>
            <a:r>
              <a:rPr lang="pl-PL" dirty="0">
                <a:solidFill>
                  <a:srgbClr val="FF0000"/>
                </a:solidFill>
              </a:rPr>
              <a:t>min 30%</a:t>
            </a:r>
            <a:r>
              <a:rPr lang="pl-PL" dirty="0"/>
              <a:t> zakładanego w biznesplanie przychodu  do dnia zakończenia pełnego roku obrachunkowego po ostatniej płatności</a:t>
            </a:r>
          </a:p>
          <a:p>
            <a:r>
              <a:rPr lang="pl-PL" dirty="0"/>
              <a:t>Rozliczenie -  zwrot części kosztów kwalifikowanych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Utrzymanie zrealizowanej inwestycji co najmniej przez 2 lata od ostatniej płatności</a:t>
            </a:r>
          </a:p>
          <a:p>
            <a:r>
              <a:rPr lang="pl-PL" dirty="0"/>
              <a:t>Realizacja do 30.12.2026r.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FFB9479D-D1F4-5DF8-1700-30785A552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745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3C00C9A4-7230-6347-1360-6015A3D65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88412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</a:t>
            </a:r>
            <a:r>
              <a:rPr lang="pl-PL" sz="2400" b="1" dirty="0"/>
              <a:t>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1988840"/>
            <a:ext cx="7496890" cy="443669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</a:t>
            </a:r>
            <a:r>
              <a:rPr lang="pl-PL" sz="2400" b="1" dirty="0"/>
              <a:t>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</a:t>
            </a:r>
            <a:r>
              <a:rPr lang="pl-PL" sz="2400" b="1" dirty="0"/>
              <a:t>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</a:t>
            </a:r>
            <a:r>
              <a:rPr lang="pl-PL" sz="2400" b="1" dirty="0"/>
              <a:t>projekty  z  PS WPR    - realizacja projektów z  Europejskiego Funduszu  Rolnego na Rzecz Rozwoju Obszarów Wiejskich         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                 Przedsiębiorczość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fizyczne, posiadanie numeru EP</a:t>
            </a:r>
          </a:p>
          <a:p>
            <a:r>
              <a:rPr lang="pl-PL" dirty="0"/>
              <a:t>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realizacja operacji na obszarze LSR</a:t>
            </a:r>
          </a:p>
          <a:p>
            <a:r>
              <a:rPr lang="pl-PL" dirty="0"/>
              <a:t>- własność nieruchomości lub tytuł prawny do dysponowania na określone cele i na określony czas</a:t>
            </a:r>
          </a:p>
          <a:p>
            <a:r>
              <a:rPr lang="pl-PL" dirty="0"/>
              <a:t>- podejmowanie działalności gospodarczej  - 65% dofinansowania z EFRROW                                                                                                                                                                  </a:t>
            </a:r>
          </a:p>
          <a:p>
            <a:r>
              <a:rPr lang="pl-PL" dirty="0"/>
              <a:t>- </a:t>
            </a:r>
            <a:r>
              <a:rPr lang="pl-PL" dirty="0">
                <a:solidFill>
                  <a:srgbClr val="FF0000"/>
                </a:solidFill>
              </a:rPr>
              <a:t>zaliczkowanie</a:t>
            </a:r>
          </a:p>
          <a:p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</TotalTime>
  <Words>812</Words>
  <Application>Microsoft Office PowerPoint</Application>
  <PresentationFormat>Pokaz na ekranie (4:3)</PresentationFormat>
  <Paragraphs>106</Paragraphs>
  <Slides>14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Przedsiębiorczość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                 Przedsiębiorczość</vt:lpstr>
      <vt:lpstr>                     Konkursy PS WPR -działanie EFRROW Nabory wniosków</vt:lpstr>
      <vt:lpstr>                                    Grantobiorcy</vt:lpstr>
      <vt:lpstr>                      Formy </vt:lpstr>
      <vt:lpstr>                     Warunki przedmiotowe</vt:lpstr>
      <vt:lpstr>        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Lokalna Grupa Działania KOLD Lokalna Grupa Działania KOLD</cp:lastModifiedBy>
  <cp:revision>61</cp:revision>
  <cp:lastPrinted>2022-06-06T06:45:22Z</cp:lastPrinted>
  <dcterms:created xsi:type="dcterms:W3CDTF">2016-05-09T18:19:58Z</dcterms:created>
  <dcterms:modified xsi:type="dcterms:W3CDTF">2025-03-25T08:32:56Z</dcterms:modified>
</cp:coreProperties>
</file>